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6"/>
  </p:notesMasterIdLst>
  <p:sldIdLst>
    <p:sldId id="260" r:id="rId2"/>
    <p:sldId id="261" r:id="rId3"/>
    <p:sldId id="262" r:id="rId4"/>
    <p:sldId id="258" r:id="rId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988"/>
    <p:restoredTop sz="66292"/>
  </p:normalViewPr>
  <p:slideViewPr>
    <p:cSldViewPr snapToGrid="0">
      <p:cViewPr varScale="1">
        <p:scale>
          <a:sx n="90" d="100"/>
          <a:sy n="90" d="100"/>
        </p:scale>
        <p:origin x="1456"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778E43-D8B5-8749-8BD5-ACA84216CCB1}" type="datetimeFigureOut">
              <a:rPr lang="en-US" smtClean="0"/>
              <a:t>10/18/23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46D2BC-6898-D24C-B876-D4ACB602C310}" type="slidenum">
              <a:rPr lang="en-US" smtClean="0"/>
              <a:t>‹#›</a:t>
            </a:fld>
            <a:endParaRPr lang="en-US"/>
          </a:p>
        </p:txBody>
      </p:sp>
    </p:spTree>
    <p:extLst>
      <p:ext uri="{BB962C8B-B14F-4D97-AF65-F5344CB8AC3E}">
        <p14:creationId xmlns:p14="http://schemas.microsoft.com/office/powerpoint/2010/main" val="20308958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F46D2BC-6898-D24C-B876-D4ACB602C310}" type="slidenum">
              <a:rPr lang="en-US" smtClean="0"/>
              <a:t>1</a:t>
            </a:fld>
            <a:endParaRPr lang="en-US"/>
          </a:p>
        </p:txBody>
      </p:sp>
    </p:spTree>
    <p:extLst>
      <p:ext uri="{BB962C8B-B14F-4D97-AF65-F5344CB8AC3E}">
        <p14:creationId xmlns:p14="http://schemas.microsoft.com/office/powerpoint/2010/main" val="42118026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Traun</a:t>
            </a:r>
            <a:r>
              <a:rPr lang="en-US" dirty="0"/>
              <a:t> set 2350, Test set 50 images, load pretrained resnet50, remove last layer and change to output of 100 classes, remove last connected layer to get outputs; pass </a:t>
            </a:r>
            <a:r>
              <a:rPr lang="en-US" dirty="0" err="1"/>
              <a:t>testset</a:t>
            </a:r>
            <a:r>
              <a:rPr lang="en-US" dirty="0"/>
              <a:t> through </a:t>
            </a:r>
            <a:r>
              <a:rPr lang="en-US" dirty="0" err="1"/>
              <a:t>moel</a:t>
            </a:r>
            <a:r>
              <a:rPr lang="en-US" dirty="0"/>
              <a:t> to get </a:t>
            </a:r>
            <a:r>
              <a:rPr lang="en-US" dirty="0" err="1"/>
              <a:t>acrivations</a:t>
            </a:r>
            <a:r>
              <a:rPr lang="en-US" dirty="0"/>
              <a:t>, </a:t>
            </a:r>
            <a:r>
              <a:rPr lang="en-US" dirty="0" err="1"/>
              <a:t>pca</a:t>
            </a:r>
            <a:r>
              <a:rPr lang="en-US" dirty="0"/>
              <a:t> o remove dimensionality, </a:t>
            </a:r>
          </a:p>
          <a:p>
            <a:endParaRPr lang="en-US" dirty="0"/>
          </a:p>
          <a:p>
            <a:pPr algn="l">
              <a:buFont typeface="+mj-lt"/>
              <a:buAutoNum type="arabicPeriod"/>
            </a:pPr>
            <a:r>
              <a:rPr lang="en-US" b="1" i="0" u="none" strike="noStrike" dirty="0">
                <a:solidFill>
                  <a:srgbClr val="374151"/>
                </a:solidFill>
                <a:effectLst/>
                <a:latin typeface="Söhne"/>
              </a:rPr>
              <a:t>Batch Training</a:t>
            </a:r>
            <a:r>
              <a:rPr lang="en-US" b="0" i="0" u="none" strike="noStrike" dirty="0">
                <a:solidFill>
                  <a:srgbClr val="374151"/>
                </a:solidFill>
                <a:effectLst/>
                <a:latin typeface="Söhne"/>
              </a:rPr>
              <a:t>: The data is divided into batches, and each batch is used to compute the gradient of the loss function. This batch training helps improve training efficiency and allows models to generalize better.</a:t>
            </a:r>
          </a:p>
          <a:p>
            <a:pPr algn="l">
              <a:buFont typeface="+mj-lt"/>
              <a:buAutoNum type="arabicPeriod"/>
            </a:pPr>
            <a:r>
              <a:rPr lang="en-US" b="1" i="0" u="none" strike="noStrike" dirty="0">
                <a:solidFill>
                  <a:srgbClr val="374151"/>
                </a:solidFill>
                <a:effectLst/>
                <a:latin typeface="Söhne"/>
              </a:rPr>
              <a:t>Shuffling</a:t>
            </a:r>
            <a:r>
              <a:rPr lang="en-US" b="0" i="0" u="none" strike="noStrike" dirty="0">
                <a:solidFill>
                  <a:srgbClr val="374151"/>
                </a:solidFill>
                <a:effectLst/>
                <a:latin typeface="Söhne"/>
              </a:rPr>
              <a:t>: During each epoch, the training data is shuffled using shuffle=True when creating the </a:t>
            </a:r>
            <a:r>
              <a:rPr lang="en-US" b="0" i="0" u="none" strike="noStrike" dirty="0" err="1">
                <a:solidFill>
                  <a:srgbClr val="374151"/>
                </a:solidFill>
                <a:effectLst/>
                <a:latin typeface="Söhne"/>
              </a:rPr>
              <a:t>train_loader</a:t>
            </a:r>
            <a:r>
              <a:rPr lang="en-US" b="0" i="0" u="none" strike="noStrike" dirty="0">
                <a:solidFill>
                  <a:srgbClr val="374151"/>
                </a:solidFill>
                <a:effectLst/>
                <a:latin typeface="Söhne"/>
              </a:rPr>
              <a:t>. Shuffling ensures that the model does not see the data in a fixed order during training, reducing the risk of the model learning sequence-dependent patterns.</a:t>
            </a:r>
          </a:p>
          <a:p>
            <a:pPr algn="l">
              <a:buFont typeface="+mj-lt"/>
              <a:buAutoNum type="arabicPeriod"/>
            </a:pPr>
            <a:r>
              <a:rPr lang="en-US" b="1" i="0" u="none" strike="noStrike" dirty="0">
                <a:solidFill>
                  <a:srgbClr val="374151"/>
                </a:solidFill>
                <a:effectLst/>
                <a:latin typeface="Söhne"/>
              </a:rPr>
              <a:t>Loss Function</a:t>
            </a:r>
            <a:r>
              <a:rPr lang="en-US" b="0" i="0" u="none" strike="noStrike" dirty="0">
                <a:solidFill>
                  <a:srgbClr val="374151"/>
                </a:solidFill>
                <a:effectLst/>
                <a:latin typeface="Söhne"/>
              </a:rPr>
              <a:t>: It uses the cross-entropy loss (</a:t>
            </a:r>
            <a:r>
              <a:rPr lang="en-US" b="0" i="0" u="none" strike="noStrike" dirty="0" err="1">
                <a:solidFill>
                  <a:srgbClr val="374151"/>
                </a:solidFill>
                <a:effectLst/>
                <a:latin typeface="Söhne"/>
              </a:rPr>
              <a:t>torch.nn.CrossEntropyLoss</a:t>
            </a:r>
            <a:r>
              <a:rPr lang="en-US" b="0" i="0" u="none" strike="noStrike" dirty="0">
                <a:solidFill>
                  <a:srgbClr val="374151"/>
                </a:solidFill>
                <a:effectLst/>
                <a:latin typeface="Söhne"/>
              </a:rPr>
              <a:t>()) as the loss function. Cross-entropy loss is commonly used for classification tasks and measures the dissimilarity between predicted class probabilities and true class labels.</a:t>
            </a:r>
          </a:p>
          <a:p>
            <a:pPr algn="l">
              <a:buFont typeface="+mj-lt"/>
              <a:buAutoNum type="arabicPeriod"/>
            </a:pPr>
            <a:r>
              <a:rPr lang="en-US" b="1" i="0" u="none" strike="noStrike" dirty="0">
                <a:solidFill>
                  <a:srgbClr val="374151"/>
                </a:solidFill>
                <a:effectLst/>
                <a:latin typeface="Söhne"/>
              </a:rPr>
              <a:t>Optimization Algorithm</a:t>
            </a:r>
            <a:r>
              <a:rPr lang="en-US" b="0" i="0" u="none" strike="noStrike" dirty="0">
                <a:solidFill>
                  <a:srgbClr val="374151"/>
                </a:solidFill>
                <a:effectLst/>
                <a:latin typeface="Söhne"/>
              </a:rPr>
              <a:t>: The code uses the Adam optimizer (</a:t>
            </a:r>
            <a:r>
              <a:rPr lang="en-US" b="0" i="0" u="none" strike="noStrike" dirty="0" err="1">
                <a:solidFill>
                  <a:srgbClr val="374151"/>
                </a:solidFill>
                <a:effectLst/>
                <a:latin typeface="Söhne"/>
              </a:rPr>
              <a:t>optim.Adam</a:t>
            </a:r>
            <a:r>
              <a:rPr lang="en-US" b="0" i="0" u="none" strike="noStrike" dirty="0">
                <a:solidFill>
                  <a:srgbClr val="374151"/>
                </a:solidFill>
                <a:effectLst/>
                <a:latin typeface="Söhne"/>
              </a:rPr>
              <a:t>()) to update the model's parameters. Adam is an adaptive optimization algorithm that adjusts the learning rate during training to speed up convergence.</a:t>
            </a:r>
          </a:p>
          <a:p>
            <a:pPr algn="l">
              <a:buFont typeface="+mj-lt"/>
              <a:buAutoNum type="arabicPeriod"/>
            </a:pPr>
            <a:r>
              <a:rPr lang="en-US" b="1" i="0" u="none" strike="noStrike" dirty="0">
                <a:solidFill>
                  <a:srgbClr val="374151"/>
                </a:solidFill>
                <a:effectLst/>
                <a:latin typeface="Söhne"/>
              </a:rPr>
              <a:t>Training and Evaluation Phases</a:t>
            </a:r>
            <a:r>
              <a:rPr lang="en-US" b="0" i="0" u="none" strike="noStrike" dirty="0">
                <a:solidFill>
                  <a:srgbClr val="374151"/>
                </a:solidFill>
                <a:effectLst/>
                <a:latin typeface="Söhne"/>
              </a:rPr>
              <a:t>:</a:t>
            </a:r>
          </a:p>
          <a:p>
            <a:pPr marL="742950" lvl="1" indent="-285750" algn="l">
              <a:buFont typeface="+mj-lt"/>
              <a:buAutoNum type="arabicPeriod"/>
            </a:pPr>
            <a:r>
              <a:rPr lang="en-US" b="0" i="0" u="none" strike="noStrike" dirty="0">
                <a:solidFill>
                  <a:srgbClr val="374151"/>
                </a:solidFill>
                <a:effectLst/>
                <a:latin typeface="Söhne"/>
              </a:rPr>
              <a:t>The code switches between training and evaluation phases using </a:t>
            </a:r>
            <a:r>
              <a:rPr lang="en-US" b="0" i="0" u="none" strike="noStrike" dirty="0" err="1">
                <a:solidFill>
                  <a:srgbClr val="374151"/>
                </a:solidFill>
                <a:effectLst/>
                <a:latin typeface="Söhne"/>
              </a:rPr>
              <a:t>model.train</a:t>
            </a:r>
            <a:r>
              <a:rPr lang="en-US" b="0" i="0" u="none" strike="noStrike" dirty="0">
                <a:solidFill>
                  <a:srgbClr val="374151"/>
                </a:solidFill>
                <a:effectLst/>
                <a:latin typeface="Söhne"/>
              </a:rPr>
              <a:t>() and </a:t>
            </a:r>
            <a:r>
              <a:rPr lang="en-US" b="0" i="0" u="none" strike="noStrike" dirty="0" err="1">
                <a:solidFill>
                  <a:srgbClr val="374151"/>
                </a:solidFill>
                <a:effectLst/>
                <a:latin typeface="Söhne"/>
              </a:rPr>
              <a:t>model.eval</a:t>
            </a:r>
            <a:r>
              <a:rPr lang="en-US" b="0" i="0" u="none" strike="noStrike" dirty="0">
                <a:solidFill>
                  <a:srgbClr val="374151"/>
                </a:solidFill>
                <a:effectLst/>
                <a:latin typeface="Söhne"/>
              </a:rPr>
              <a:t>(). In the training phase, the model's parameters are updated based on the gradients of the loss. In the evaluation phase, no gradients are computed, and the model is used to make predictions on the validation data.</a:t>
            </a:r>
          </a:p>
          <a:p>
            <a:pPr algn="l">
              <a:buFont typeface="+mj-lt"/>
              <a:buAutoNum type="arabicPeriod"/>
            </a:pPr>
            <a:r>
              <a:rPr lang="en-US" b="1" i="0" u="none" strike="noStrike" dirty="0">
                <a:solidFill>
                  <a:srgbClr val="374151"/>
                </a:solidFill>
                <a:effectLst/>
                <a:latin typeface="Söhne"/>
              </a:rPr>
              <a:t>GPU Usage</a:t>
            </a:r>
            <a:r>
              <a:rPr lang="en-US" b="0" i="0" u="none" strike="noStrike" dirty="0">
                <a:solidFill>
                  <a:srgbClr val="374151"/>
                </a:solidFill>
                <a:effectLst/>
                <a:latin typeface="Söhne"/>
              </a:rPr>
              <a:t>: The code checks for the availability of a GPU (</a:t>
            </a:r>
            <a:r>
              <a:rPr lang="en-US" b="0" i="0" u="none" strike="noStrike" dirty="0" err="1">
                <a:solidFill>
                  <a:srgbClr val="374151"/>
                </a:solidFill>
                <a:effectLst/>
                <a:latin typeface="Söhne"/>
              </a:rPr>
              <a:t>torch.cuda.is_available</a:t>
            </a:r>
            <a:r>
              <a:rPr lang="en-US" b="0" i="0" u="none" strike="noStrike" dirty="0">
                <a:solidFill>
                  <a:srgbClr val="374151"/>
                </a:solidFill>
                <a:effectLst/>
                <a:latin typeface="Söhne"/>
              </a:rPr>
              <a:t>()) and moves the model to the GPU if it's available. Training on a GPU can significantly speed up training for deep learning models.</a:t>
            </a:r>
          </a:p>
          <a:p>
            <a:pPr algn="l">
              <a:buFont typeface="+mj-lt"/>
              <a:buAutoNum type="arabicPeriod"/>
            </a:pPr>
            <a:r>
              <a:rPr lang="en-US" b="1" i="0" u="none" strike="noStrike" dirty="0">
                <a:solidFill>
                  <a:srgbClr val="374151"/>
                </a:solidFill>
                <a:effectLst/>
                <a:latin typeface="Söhne"/>
              </a:rPr>
              <a:t>Epochs</a:t>
            </a:r>
            <a:r>
              <a:rPr lang="en-US" b="0" i="0" u="none" strike="noStrike" dirty="0">
                <a:solidFill>
                  <a:srgbClr val="374151"/>
                </a:solidFill>
                <a:effectLst/>
                <a:latin typeface="Söhne"/>
              </a:rPr>
              <a:t>: Training occurs over multiple epochs (in this case, 10 epochs). An epoch represents one pass through the entire training dataset. Training for multiple epochs allows the model to learn from the data iteratively and refine its parameters.</a:t>
            </a:r>
          </a:p>
          <a:p>
            <a:pPr algn="l">
              <a:buFont typeface="+mj-lt"/>
              <a:buAutoNum type="arabicPeriod"/>
            </a:pPr>
            <a:r>
              <a:rPr lang="en-US" b="1" i="0" u="none" strike="noStrike" dirty="0">
                <a:solidFill>
                  <a:srgbClr val="374151"/>
                </a:solidFill>
                <a:effectLst/>
                <a:latin typeface="Söhne"/>
              </a:rPr>
              <a:t>Accuracy Calculation</a:t>
            </a:r>
            <a:r>
              <a:rPr lang="en-US" b="0" i="0" u="none" strike="noStrike" dirty="0">
                <a:solidFill>
                  <a:srgbClr val="374151"/>
                </a:solidFill>
                <a:effectLst/>
                <a:latin typeface="Söhne"/>
              </a:rPr>
              <a:t>: After each epoch, the code calculates and prints the training loss and validation loss. It also calculates the accuracy on the validation dataset to assess the model's performance.</a:t>
            </a:r>
          </a:p>
          <a:p>
            <a:pPr algn="l">
              <a:buFont typeface="+mj-lt"/>
              <a:buAutoNum type="arabicPeriod"/>
            </a:pPr>
            <a:r>
              <a:rPr lang="en-US" b="1" i="0" u="none" strike="noStrike" dirty="0">
                <a:solidFill>
                  <a:srgbClr val="374151"/>
                </a:solidFill>
                <a:effectLst/>
                <a:latin typeface="Söhne"/>
              </a:rPr>
              <a:t>Early Stopping</a:t>
            </a:r>
            <a:r>
              <a:rPr lang="en-US" b="0" i="0" u="none" strike="noStrike" dirty="0">
                <a:solidFill>
                  <a:srgbClr val="374151"/>
                </a:solidFill>
                <a:effectLst/>
                <a:latin typeface="Söhne"/>
              </a:rPr>
              <a:t>: While early stopping is not explicitly implemented in this code, it is a common technique to prevent overfitting. You can monitor the validation loss and stop training when it starts increasing or plateaus.</a:t>
            </a:r>
          </a:p>
          <a:p>
            <a:br>
              <a:rPr lang="en-US" dirty="0"/>
            </a:br>
            <a:endParaRPr lang="en-US" dirty="0"/>
          </a:p>
        </p:txBody>
      </p:sp>
      <p:sp>
        <p:nvSpPr>
          <p:cNvPr id="4" name="Slide Number Placeholder 3"/>
          <p:cNvSpPr>
            <a:spLocks noGrp="1"/>
          </p:cNvSpPr>
          <p:nvPr>
            <p:ph type="sldNum" sz="quarter" idx="5"/>
          </p:nvPr>
        </p:nvSpPr>
        <p:spPr/>
        <p:txBody>
          <a:bodyPr/>
          <a:lstStyle/>
          <a:p>
            <a:fld id="{EF46D2BC-6898-D24C-B876-D4ACB602C310}" type="slidenum">
              <a:rPr lang="en-US" smtClean="0"/>
              <a:t>2</a:t>
            </a:fld>
            <a:endParaRPr lang="en-US"/>
          </a:p>
        </p:txBody>
      </p:sp>
    </p:spTree>
    <p:extLst>
      <p:ext uri="{BB962C8B-B14F-4D97-AF65-F5344CB8AC3E}">
        <p14:creationId xmlns:p14="http://schemas.microsoft.com/office/powerpoint/2010/main" val="126085621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Cross entropy loss good for classification. </a:t>
            </a:r>
            <a:r>
              <a:rPr lang="en-US" b="0" i="0" u="none" strike="noStrike" dirty="0">
                <a:solidFill>
                  <a:srgbClr val="374151"/>
                </a:solidFill>
                <a:effectLst/>
                <a:latin typeface="Söhne"/>
              </a:rPr>
              <a:t>maximum likelihood estimation (MLE) using </a:t>
            </a:r>
            <a:r>
              <a:rPr lang="en-US" b="0" i="0" u="none" strike="noStrike" dirty="0" err="1">
                <a:solidFill>
                  <a:srgbClr val="374151"/>
                </a:solidFill>
                <a:effectLst/>
                <a:latin typeface="Söhne"/>
              </a:rPr>
              <a:t>probabailities</a:t>
            </a:r>
            <a:endParaRPr lang="en-US" b="0" i="0" u="none" strike="noStrike" dirty="0">
              <a:solidFill>
                <a:srgbClr val="374151"/>
              </a:solidFill>
              <a:effectLst/>
              <a:latin typeface="Söhne"/>
            </a:endParaRPr>
          </a:p>
          <a:p>
            <a:endParaRPr lang="en-US" b="0" i="0" u="none" strike="noStrike" dirty="0">
              <a:solidFill>
                <a:srgbClr val="374151"/>
              </a:solidFill>
              <a:effectLst/>
              <a:latin typeface="Söhne"/>
            </a:endParaRPr>
          </a:p>
          <a:p>
            <a:r>
              <a:rPr lang="en-US" b="0" i="0" u="none" strike="noStrike" dirty="0">
                <a:solidFill>
                  <a:srgbClr val="374151"/>
                </a:solidFill>
                <a:effectLst/>
                <a:latin typeface="Söhne"/>
              </a:rPr>
              <a:t>ResNet-50 consists of 50 convolutional layers, including residual blocks, along with pooling layers, fully connected layers, and an output layer. The network architecture is designed to extract hierarchical features from input images, making it well-suited for image classification and related tasks.</a:t>
            </a:r>
            <a:endParaRPr lang="en-US" dirty="0"/>
          </a:p>
        </p:txBody>
      </p:sp>
      <p:sp>
        <p:nvSpPr>
          <p:cNvPr id="4" name="Slide Number Placeholder 3"/>
          <p:cNvSpPr>
            <a:spLocks noGrp="1"/>
          </p:cNvSpPr>
          <p:nvPr>
            <p:ph type="sldNum" sz="quarter" idx="5"/>
          </p:nvPr>
        </p:nvSpPr>
        <p:spPr/>
        <p:txBody>
          <a:bodyPr/>
          <a:lstStyle/>
          <a:p>
            <a:fld id="{EF46D2BC-6898-D24C-B876-D4ACB602C310}" type="slidenum">
              <a:rPr lang="en-US" smtClean="0"/>
              <a:t>3</a:t>
            </a:fld>
            <a:endParaRPr lang="en-US"/>
          </a:p>
        </p:txBody>
      </p:sp>
    </p:spTree>
    <p:extLst>
      <p:ext uri="{BB962C8B-B14F-4D97-AF65-F5344CB8AC3E}">
        <p14:creationId xmlns:p14="http://schemas.microsoft.com/office/powerpoint/2010/main" val="2016769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 for outliers in data, use another dimensionality reduction technique, smaller # of components, other quantitative metrics</a:t>
            </a:r>
          </a:p>
        </p:txBody>
      </p:sp>
      <p:sp>
        <p:nvSpPr>
          <p:cNvPr id="4" name="Slide Number Placeholder 3"/>
          <p:cNvSpPr>
            <a:spLocks noGrp="1"/>
          </p:cNvSpPr>
          <p:nvPr>
            <p:ph type="sldNum" sz="quarter" idx="5"/>
          </p:nvPr>
        </p:nvSpPr>
        <p:spPr/>
        <p:txBody>
          <a:bodyPr/>
          <a:lstStyle/>
          <a:p>
            <a:fld id="{EF46D2BC-6898-D24C-B876-D4ACB602C310}" type="slidenum">
              <a:rPr lang="en-US" smtClean="0"/>
              <a:t>4</a:t>
            </a:fld>
            <a:endParaRPr lang="en-US"/>
          </a:p>
        </p:txBody>
      </p:sp>
    </p:spTree>
    <p:extLst>
      <p:ext uri="{BB962C8B-B14F-4D97-AF65-F5344CB8AC3E}">
        <p14:creationId xmlns:p14="http://schemas.microsoft.com/office/powerpoint/2010/main" val="41028294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CA05BBA-94A4-4446-A2C2-444B215F0606}" type="datetimeFigureOut">
              <a:rPr lang="en-US" smtClean="0"/>
              <a:t>10/18/23</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26D031AA-2215-E24D-A9D7-CAE6FFB24735}"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476066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A05BBA-94A4-4446-A2C2-444B215F0606}" type="datetimeFigureOut">
              <a:rPr lang="en-US" smtClean="0"/>
              <a:t>10/18/23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D031AA-2215-E24D-A9D7-CAE6FFB24735}"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406053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A05BBA-94A4-4446-A2C2-444B215F0606}" type="datetimeFigureOut">
              <a:rPr lang="en-US" smtClean="0"/>
              <a:t>10/18/23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D031AA-2215-E24D-A9D7-CAE6FFB24735}"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93377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CA05BBA-94A4-4446-A2C2-444B215F0606}" type="datetimeFigureOut">
              <a:rPr lang="en-US" smtClean="0"/>
              <a:t>10/18/23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D031AA-2215-E24D-A9D7-CAE6FFB24735}"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188267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CA05BBA-94A4-4446-A2C2-444B215F0606}" type="datetimeFigureOut">
              <a:rPr lang="en-US" smtClean="0"/>
              <a:t>10/18/23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D031AA-2215-E24D-A9D7-CAE6FFB24735}"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304983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CA05BBA-94A4-4446-A2C2-444B215F0606}" type="datetimeFigureOut">
              <a:rPr lang="en-US" smtClean="0"/>
              <a:t>10/18/23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6D031AA-2215-E24D-A9D7-CAE6FFB24735}"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67809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CA05BBA-94A4-4446-A2C2-444B215F0606}" type="datetimeFigureOut">
              <a:rPr lang="en-US" smtClean="0"/>
              <a:t>10/18/23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6D031AA-2215-E24D-A9D7-CAE6FFB24735}"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214886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CA05BBA-94A4-4446-A2C2-444B215F0606}" type="datetimeFigureOut">
              <a:rPr lang="en-US" smtClean="0"/>
              <a:t>10/18/23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6D031AA-2215-E24D-A9D7-CAE6FFB24735}"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703045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CA05BBA-94A4-4446-A2C2-444B215F0606}" type="datetimeFigureOut">
              <a:rPr lang="en-US" smtClean="0"/>
              <a:t>10/18/23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6D031AA-2215-E24D-A9D7-CAE6FFB24735}" type="slidenum">
              <a:rPr lang="en-US" smtClean="0"/>
              <a:t>‹#›</a:t>
            </a:fld>
            <a:endParaRPr lang="en-US"/>
          </a:p>
        </p:txBody>
      </p:sp>
    </p:spTree>
    <p:extLst>
      <p:ext uri="{BB962C8B-B14F-4D97-AF65-F5344CB8AC3E}">
        <p14:creationId xmlns:p14="http://schemas.microsoft.com/office/powerpoint/2010/main" val="35249337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CA05BBA-94A4-4446-A2C2-444B215F0606}" type="datetimeFigureOut">
              <a:rPr lang="en-US" smtClean="0"/>
              <a:t>10/18/23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6D031AA-2215-E24D-A9D7-CAE6FFB24735}"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3647695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FCA05BBA-94A4-4446-A2C2-444B215F0606}" type="datetimeFigureOut">
              <a:rPr lang="en-US" smtClean="0"/>
              <a:t>10/18/23</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26D031AA-2215-E24D-A9D7-CAE6FFB24735}"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8313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FCA05BBA-94A4-4446-A2C2-444B215F0606}" type="datetimeFigureOut">
              <a:rPr lang="en-US" smtClean="0"/>
              <a:t>10/18/23</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26D031AA-2215-E24D-A9D7-CAE6FFB24735}"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3992795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623B6-B8B4-BC94-CFA4-73A9C2B9E591}"/>
              </a:ext>
            </a:extLst>
          </p:cNvPr>
          <p:cNvSpPr>
            <a:spLocks noGrp="1"/>
          </p:cNvSpPr>
          <p:nvPr>
            <p:ph type="ctrTitle"/>
          </p:nvPr>
        </p:nvSpPr>
        <p:spPr/>
        <p:txBody>
          <a:bodyPr/>
          <a:lstStyle/>
          <a:p>
            <a:r>
              <a:rPr lang="en-US" dirty="0" err="1"/>
              <a:t>MIniEcoset</a:t>
            </a:r>
            <a:r>
              <a:rPr lang="en-US" dirty="0"/>
              <a:t> </a:t>
            </a:r>
          </a:p>
        </p:txBody>
      </p:sp>
      <p:sp>
        <p:nvSpPr>
          <p:cNvPr id="3" name="Subtitle 2">
            <a:extLst>
              <a:ext uri="{FF2B5EF4-FFF2-40B4-BE49-F238E27FC236}">
                <a16:creationId xmlns:a16="http://schemas.microsoft.com/office/drawing/2014/main" id="{7D950428-7EDF-53B1-1594-D4C5288221CC}"/>
              </a:ext>
            </a:extLst>
          </p:cNvPr>
          <p:cNvSpPr>
            <a:spLocks noGrp="1"/>
          </p:cNvSpPr>
          <p:nvPr>
            <p:ph type="subTitle" idx="1"/>
          </p:nvPr>
        </p:nvSpPr>
        <p:spPr/>
        <p:txBody>
          <a:bodyPr/>
          <a:lstStyle/>
          <a:p>
            <a:r>
              <a:rPr lang="en-US" dirty="0"/>
              <a:t>By: Ritika </a:t>
            </a:r>
            <a:r>
              <a:rPr lang="en-US" dirty="0" err="1"/>
              <a:t>Jeloka</a:t>
            </a:r>
            <a:endParaRPr lang="en-US" dirty="0"/>
          </a:p>
        </p:txBody>
      </p:sp>
    </p:spTree>
    <p:extLst>
      <p:ext uri="{BB962C8B-B14F-4D97-AF65-F5344CB8AC3E}">
        <p14:creationId xmlns:p14="http://schemas.microsoft.com/office/powerpoint/2010/main" val="594466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09FBAD-DE91-E0E6-B4C1-1AC1B54C4D1C}"/>
              </a:ext>
            </a:extLst>
          </p:cNvPr>
          <p:cNvSpPr>
            <a:spLocks noGrp="1"/>
          </p:cNvSpPr>
          <p:nvPr>
            <p:ph type="title"/>
          </p:nvPr>
        </p:nvSpPr>
        <p:spPr>
          <a:xfrm>
            <a:off x="680870" y="853974"/>
            <a:ext cx="9603275" cy="1049235"/>
          </a:xfrm>
        </p:spPr>
        <p:txBody>
          <a:bodyPr/>
          <a:lstStyle/>
          <a:p>
            <a:r>
              <a:rPr lang="en-US" dirty="0"/>
              <a:t>DATASET DETAILS</a:t>
            </a:r>
          </a:p>
        </p:txBody>
      </p:sp>
      <p:sp>
        <p:nvSpPr>
          <p:cNvPr id="3" name="Content Placeholder 2">
            <a:extLst>
              <a:ext uri="{FF2B5EF4-FFF2-40B4-BE49-F238E27FC236}">
                <a16:creationId xmlns:a16="http://schemas.microsoft.com/office/drawing/2014/main" id="{22E2083E-B8A5-85AA-56E3-65737F10CE3B}"/>
              </a:ext>
            </a:extLst>
          </p:cNvPr>
          <p:cNvSpPr>
            <a:spLocks noGrp="1"/>
          </p:cNvSpPr>
          <p:nvPr>
            <p:ph idx="1"/>
          </p:nvPr>
        </p:nvSpPr>
        <p:spPr>
          <a:xfrm>
            <a:off x="680870" y="2028795"/>
            <a:ext cx="9603275" cy="3450613"/>
          </a:xfrm>
        </p:spPr>
        <p:txBody>
          <a:bodyPr/>
          <a:lstStyle/>
          <a:p>
            <a:pPr marL="0" indent="0">
              <a:buNone/>
            </a:pPr>
            <a:r>
              <a:rPr lang="en-US" b="0" i="0" u="none" strike="noStrike" dirty="0">
                <a:effectLst/>
                <a:cs typeface="Arial" panose="020B0604020202020204" pitchFamily="34" charset="0"/>
              </a:rPr>
              <a:t>20 classes each:</a:t>
            </a:r>
          </a:p>
          <a:p>
            <a:r>
              <a:rPr lang="en-US" b="0" i="0" u="none" strike="noStrike" dirty="0">
                <a:effectLst/>
                <a:cs typeface="Arial" panose="020B0604020202020204" pitchFamily="34" charset="0"/>
              </a:rPr>
              <a:t>natural-animate-mammals (e.g. human, cats)</a:t>
            </a:r>
          </a:p>
          <a:p>
            <a:r>
              <a:rPr lang="en-US" b="0" i="0" u="none" strike="noStrike" dirty="0">
                <a:effectLst/>
                <a:cs typeface="Arial" panose="020B0604020202020204" pitchFamily="34" charset="0"/>
              </a:rPr>
              <a:t>natural-animate-rest (e.g. reptiles, fish)</a:t>
            </a:r>
          </a:p>
          <a:p>
            <a:r>
              <a:rPr lang="en-US" b="0" i="0" u="none" strike="noStrike" dirty="0">
                <a:effectLst/>
                <a:cs typeface="Arial" panose="020B0604020202020204" pitchFamily="34" charset="0"/>
              </a:rPr>
              <a:t>natural-inanimate (e.g. plants, </a:t>
            </a:r>
            <a:r>
              <a:rPr lang="en-US" b="0" i="0" u="none" strike="noStrike" dirty="0" err="1">
                <a:effectLst/>
                <a:cs typeface="Arial" panose="020B0604020202020204" pitchFamily="34" charset="0"/>
              </a:rPr>
              <a:t>frutis</a:t>
            </a:r>
            <a:r>
              <a:rPr lang="en-US" b="0" i="0" u="none" strike="noStrike" dirty="0">
                <a:effectLst/>
                <a:cs typeface="Arial" panose="020B0604020202020204" pitchFamily="34" charset="0"/>
              </a:rPr>
              <a:t>)</a:t>
            </a:r>
          </a:p>
          <a:p>
            <a:r>
              <a:rPr lang="en-US" b="0" i="0" u="none" strike="noStrike" dirty="0">
                <a:effectLst/>
                <a:cs typeface="Arial" panose="020B0604020202020204" pitchFamily="34" charset="0"/>
              </a:rPr>
              <a:t>artificial-small (e.g. camera, pizza)</a:t>
            </a:r>
          </a:p>
          <a:p>
            <a:r>
              <a:rPr lang="en-US" b="0" i="0" u="none" strike="noStrike" dirty="0">
                <a:effectLst/>
                <a:cs typeface="Arial" panose="020B0604020202020204" pitchFamily="34" charset="0"/>
              </a:rPr>
              <a:t>artificial-large (e.g. bicycle, piano)</a:t>
            </a:r>
          </a:p>
          <a:p>
            <a:endParaRPr lang="en-US" dirty="0"/>
          </a:p>
        </p:txBody>
      </p:sp>
      <p:pic>
        <p:nvPicPr>
          <p:cNvPr id="4" name="Picture 3">
            <a:extLst>
              <a:ext uri="{FF2B5EF4-FFF2-40B4-BE49-F238E27FC236}">
                <a16:creationId xmlns:a16="http://schemas.microsoft.com/office/drawing/2014/main" id="{977CFE7D-86FE-2DF7-793A-80D8E73CE564}"/>
              </a:ext>
            </a:extLst>
          </p:cNvPr>
          <p:cNvPicPr>
            <a:picLocks noChangeAspect="1"/>
          </p:cNvPicPr>
          <p:nvPr/>
        </p:nvPicPr>
        <p:blipFill>
          <a:blip r:embed="rId3"/>
          <a:stretch>
            <a:fillRect/>
          </a:stretch>
        </p:blipFill>
        <p:spPr>
          <a:xfrm>
            <a:off x="5564776" y="2249364"/>
            <a:ext cx="6439989" cy="3009473"/>
          </a:xfrm>
          <a:prstGeom prst="rect">
            <a:avLst/>
          </a:prstGeom>
        </p:spPr>
      </p:pic>
      <p:sp>
        <p:nvSpPr>
          <p:cNvPr id="6" name="Rectangle 5">
            <a:extLst>
              <a:ext uri="{FF2B5EF4-FFF2-40B4-BE49-F238E27FC236}">
                <a16:creationId xmlns:a16="http://schemas.microsoft.com/office/drawing/2014/main" id="{DE68D81C-217D-669C-B0FA-94DCF518922E}"/>
              </a:ext>
            </a:extLst>
          </p:cNvPr>
          <p:cNvSpPr/>
          <p:nvPr/>
        </p:nvSpPr>
        <p:spPr>
          <a:xfrm>
            <a:off x="5747656" y="2249364"/>
            <a:ext cx="1280161" cy="258705"/>
          </a:xfrm>
          <a:prstGeom prst="rect">
            <a:avLst/>
          </a:prstGeom>
          <a:noFill/>
          <a:ln w="762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5679140F-7FC1-4EC4-C8A9-BAFA1DECB814}"/>
              </a:ext>
            </a:extLst>
          </p:cNvPr>
          <p:cNvPicPr>
            <a:picLocks noChangeAspect="1"/>
          </p:cNvPicPr>
          <p:nvPr/>
        </p:nvPicPr>
        <p:blipFill>
          <a:blip r:embed="rId4"/>
          <a:stretch>
            <a:fillRect/>
          </a:stretch>
        </p:blipFill>
        <p:spPr>
          <a:xfrm>
            <a:off x="186209" y="324300"/>
            <a:ext cx="6201527" cy="6004026"/>
          </a:xfrm>
          <a:prstGeom prst="rect">
            <a:avLst/>
          </a:prstGeom>
        </p:spPr>
      </p:pic>
      <p:pic>
        <p:nvPicPr>
          <p:cNvPr id="8" name="Picture 7">
            <a:extLst>
              <a:ext uri="{FF2B5EF4-FFF2-40B4-BE49-F238E27FC236}">
                <a16:creationId xmlns:a16="http://schemas.microsoft.com/office/drawing/2014/main" id="{049FDED4-D47E-9DE9-9765-3487FAE778B3}"/>
              </a:ext>
            </a:extLst>
          </p:cNvPr>
          <p:cNvPicPr>
            <a:picLocks noChangeAspect="1"/>
          </p:cNvPicPr>
          <p:nvPr/>
        </p:nvPicPr>
        <p:blipFill>
          <a:blip r:embed="rId5"/>
          <a:stretch>
            <a:fillRect/>
          </a:stretch>
        </p:blipFill>
        <p:spPr>
          <a:xfrm>
            <a:off x="4639153" y="324300"/>
            <a:ext cx="7393576" cy="6004026"/>
          </a:xfrm>
          <a:prstGeom prst="rect">
            <a:avLst/>
          </a:prstGeom>
        </p:spPr>
      </p:pic>
    </p:spTree>
    <p:extLst>
      <p:ext uri="{BB962C8B-B14F-4D97-AF65-F5344CB8AC3E}">
        <p14:creationId xmlns:p14="http://schemas.microsoft.com/office/powerpoint/2010/main" val="14980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 calcmode="lin" valueType="num">
                                      <p:cBhvr additive="base">
                                        <p:cTn id="25" dur="500" fill="hold"/>
                                        <p:tgtEl>
                                          <p:spTgt spid="8"/>
                                        </p:tgtEl>
                                        <p:attrNameLst>
                                          <p:attrName>ppt_x</p:attrName>
                                        </p:attrNameLst>
                                      </p:cBhvr>
                                      <p:tavLst>
                                        <p:tav tm="0">
                                          <p:val>
                                            <p:strVal val="#ppt_x"/>
                                          </p:val>
                                        </p:tav>
                                        <p:tav tm="100000">
                                          <p:val>
                                            <p:strVal val="#ppt_x"/>
                                          </p:val>
                                        </p:tav>
                                      </p:tavLst>
                                    </p:anim>
                                    <p:anim calcmode="lin" valueType="num">
                                      <p:cBhvr additive="base">
                                        <p:cTn id="26"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3F825-E04B-DEA3-D835-FC4CFBD21CAF}"/>
              </a:ext>
            </a:extLst>
          </p:cNvPr>
          <p:cNvSpPr>
            <a:spLocks noGrp="1"/>
          </p:cNvSpPr>
          <p:nvPr>
            <p:ph type="title"/>
          </p:nvPr>
        </p:nvSpPr>
        <p:spPr/>
        <p:txBody>
          <a:bodyPr/>
          <a:lstStyle/>
          <a:p>
            <a:r>
              <a:rPr lang="en-US" dirty="0"/>
              <a:t>PCA</a:t>
            </a:r>
          </a:p>
        </p:txBody>
      </p:sp>
      <p:sp>
        <p:nvSpPr>
          <p:cNvPr id="3" name="Content Placeholder 2">
            <a:extLst>
              <a:ext uri="{FF2B5EF4-FFF2-40B4-BE49-F238E27FC236}">
                <a16:creationId xmlns:a16="http://schemas.microsoft.com/office/drawing/2014/main" id="{0C88A3D3-E339-412A-718D-AC2BE919E2F0}"/>
              </a:ext>
            </a:extLst>
          </p:cNvPr>
          <p:cNvSpPr>
            <a:spLocks noGrp="1"/>
          </p:cNvSpPr>
          <p:nvPr>
            <p:ph idx="1"/>
          </p:nvPr>
        </p:nvSpPr>
        <p:spPr/>
        <p:txBody>
          <a:bodyPr/>
          <a:lstStyle/>
          <a:p>
            <a:endParaRPr lang="en-US"/>
          </a:p>
        </p:txBody>
      </p:sp>
      <p:pic>
        <p:nvPicPr>
          <p:cNvPr id="4" name="Picture 3">
            <a:extLst>
              <a:ext uri="{FF2B5EF4-FFF2-40B4-BE49-F238E27FC236}">
                <a16:creationId xmlns:a16="http://schemas.microsoft.com/office/drawing/2014/main" id="{CC0F4DCA-76E1-11A9-FFEF-790E5863D49B}"/>
              </a:ext>
            </a:extLst>
          </p:cNvPr>
          <p:cNvPicPr>
            <a:picLocks noChangeAspect="1"/>
          </p:cNvPicPr>
          <p:nvPr/>
        </p:nvPicPr>
        <p:blipFill>
          <a:blip r:embed="rId3"/>
          <a:stretch>
            <a:fillRect/>
          </a:stretch>
        </p:blipFill>
        <p:spPr>
          <a:xfrm>
            <a:off x="307132" y="1947822"/>
            <a:ext cx="5463463" cy="4464049"/>
          </a:xfrm>
          <a:prstGeom prst="rect">
            <a:avLst/>
          </a:prstGeom>
        </p:spPr>
      </p:pic>
      <p:pic>
        <p:nvPicPr>
          <p:cNvPr id="5" name="Picture 4">
            <a:extLst>
              <a:ext uri="{FF2B5EF4-FFF2-40B4-BE49-F238E27FC236}">
                <a16:creationId xmlns:a16="http://schemas.microsoft.com/office/drawing/2014/main" id="{C1D8CBDF-364E-9B8E-948A-BB76E13A5B85}"/>
              </a:ext>
            </a:extLst>
          </p:cNvPr>
          <p:cNvPicPr>
            <a:picLocks noChangeAspect="1"/>
          </p:cNvPicPr>
          <p:nvPr/>
        </p:nvPicPr>
        <p:blipFill>
          <a:blip r:embed="rId4"/>
          <a:stretch>
            <a:fillRect/>
          </a:stretch>
        </p:blipFill>
        <p:spPr>
          <a:xfrm>
            <a:off x="6421406" y="1943100"/>
            <a:ext cx="5138057" cy="4468771"/>
          </a:xfrm>
          <a:prstGeom prst="rect">
            <a:avLst/>
          </a:prstGeom>
        </p:spPr>
      </p:pic>
    </p:spTree>
    <p:extLst>
      <p:ext uri="{BB962C8B-B14F-4D97-AF65-F5344CB8AC3E}">
        <p14:creationId xmlns:p14="http://schemas.microsoft.com/office/powerpoint/2010/main" val="5005717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8AEDD5-1D0C-FC18-7C07-6C2F468EA406}"/>
              </a:ext>
            </a:extLst>
          </p:cNvPr>
          <p:cNvSpPr>
            <a:spLocks noGrp="1"/>
          </p:cNvSpPr>
          <p:nvPr>
            <p:ph type="title"/>
          </p:nvPr>
        </p:nvSpPr>
        <p:spPr/>
        <p:txBody>
          <a:bodyPr/>
          <a:lstStyle/>
          <a:p>
            <a:r>
              <a:rPr lang="en-US" dirty="0"/>
              <a:t>100 components, EPOCHS = 4</a:t>
            </a:r>
          </a:p>
        </p:txBody>
      </p:sp>
      <p:pic>
        <p:nvPicPr>
          <p:cNvPr id="8" name="Picture 7">
            <a:extLst>
              <a:ext uri="{FF2B5EF4-FFF2-40B4-BE49-F238E27FC236}">
                <a16:creationId xmlns:a16="http://schemas.microsoft.com/office/drawing/2014/main" id="{463D8360-29E5-D4AE-7D71-76263B509D34}"/>
              </a:ext>
            </a:extLst>
          </p:cNvPr>
          <p:cNvPicPr>
            <a:picLocks noChangeAspect="1"/>
          </p:cNvPicPr>
          <p:nvPr/>
        </p:nvPicPr>
        <p:blipFill>
          <a:blip r:embed="rId3"/>
          <a:stretch>
            <a:fillRect/>
          </a:stretch>
        </p:blipFill>
        <p:spPr>
          <a:xfrm>
            <a:off x="1451579" y="2308522"/>
            <a:ext cx="4448297" cy="2240956"/>
          </a:xfrm>
          <a:prstGeom prst="rect">
            <a:avLst/>
          </a:prstGeom>
        </p:spPr>
      </p:pic>
      <p:pic>
        <p:nvPicPr>
          <p:cNvPr id="14" name="Picture 13">
            <a:extLst>
              <a:ext uri="{FF2B5EF4-FFF2-40B4-BE49-F238E27FC236}">
                <a16:creationId xmlns:a16="http://schemas.microsoft.com/office/drawing/2014/main" id="{34F53259-600F-3695-9E92-893734CDCD62}"/>
              </a:ext>
            </a:extLst>
          </p:cNvPr>
          <p:cNvPicPr>
            <a:picLocks noChangeAspect="1"/>
          </p:cNvPicPr>
          <p:nvPr/>
        </p:nvPicPr>
        <p:blipFill>
          <a:blip r:embed="rId4"/>
          <a:stretch>
            <a:fillRect/>
          </a:stretch>
        </p:blipFill>
        <p:spPr>
          <a:xfrm>
            <a:off x="6096000" y="2030120"/>
            <a:ext cx="5027090" cy="3762103"/>
          </a:xfrm>
          <a:prstGeom prst="rect">
            <a:avLst/>
          </a:prstGeom>
        </p:spPr>
      </p:pic>
    </p:spTree>
    <p:extLst>
      <p:ext uri="{BB962C8B-B14F-4D97-AF65-F5344CB8AC3E}">
        <p14:creationId xmlns:p14="http://schemas.microsoft.com/office/powerpoint/2010/main" val="3234741979"/>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{53E7FBE5-7E5A-6643-B9B9-4FFB1E824DA5}tf10001119</Template>
  <TotalTime>3189</TotalTime>
  <Words>594</Words>
  <Application>Microsoft Macintosh PowerPoint</Application>
  <PresentationFormat>Widescreen</PresentationFormat>
  <Paragraphs>32</Paragraphs>
  <Slides>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Gill Sans MT</vt:lpstr>
      <vt:lpstr>Söhne</vt:lpstr>
      <vt:lpstr>Gallery</vt:lpstr>
      <vt:lpstr>MIniEcoset </vt:lpstr>
      <vt:lpstr>DATASET DETAILS</vt:lpstr>
      <vt:lpstr>PCA</vt:lpstr>
      <vt:lpstr>100 components, EPOCHS = 4</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Ritika Jeloka</dc:creator>
  <cp:lastModifiedBy>Ritika Jeloka</cp:lastModifiedBy>
  <cp:revision>8</cp:revision>
  <dcterms:created xsi:type="dcterms:W3CDTF">2023-10-16T02:23:42Z</dcterms:created>
  <dcterms:modified xsi:type="dcterms:W3CDTF">2023-10-18T14:36:19Z</dcterms:modified>
</cp:coreProperties>
</file>

<file path=docProps/thumbnail.jpeg>
</file>